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2" r:id="rId3"/>
    <p:sldId id="257" r:id="rId4"/>
    <p:sldId id="273" r:id="rId5"/>
    <p:sldId id="269" r:id="rId6"/>
    <p:sldId id="268" r:id="rId7"/>
    <p:sldId id="270" r:id="rId8"/>
    <p:sldId id="271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1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5974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391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0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34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4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0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1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8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4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2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5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8E5EF-D389-47D1-836D-75581029A91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8CCCAC-9B8F-4D8F-9F69-06B29B4C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4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legal-01/l/lawyer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united-states/new-jersey/other-new-jersey/seal-of-new-jersey.jpg.php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3106192@N03/41726578680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9CD9-DEFF-16A6-ED3A-2C3740978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North Tonawanda Charter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9DC74-8259-2B91-6570-6F752AAFE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sz="1100" dirty="0"/>
              <a:t>Mayor Austin Tylec</a:t>
            </a:r>
          </a:p>
          <a:p>
            <a:pPr algn="l"/>
            <a:r>
              <a:rPr lang="en-US" sz="1100" dirty="0"/>
              <a:t>Chair: Lou DalPorto  Vice-Chair: David Burgio  Secretary: Karl Bauer </a:t>
            </a:r>
          </a:p>
          <a:p>
            <a:pPr algn="l"/>
            <a:r>
              <a:rPr lang="en-US" sz="1100" dirty="0"/>
              <a:t>Members: Darlene Bolsover, Danial Brick, Vincent Ginestre, Ellen Hutton, Penny Kirst, Chet Klimek, John Snopkowski, Susan Taylor, Kate </a:t>
            </a:r>
            <a:r>
              <a:rPr lang="en-US" sz="1100" dirty="0" err="1"/>
              <a:t>Wistner</a:t>
            </a:r>
            <a:r>
              <a:rPr lang="en-US" sz="1100" dirty="0"/>
              <a:t>, Donald </a:t>
            </a:r>
            <a:r>
              <a:rPr lang="en-US" sz="1100" dirty="0" err="1"/>
              <a:t>Wittcop</a:t>
            </a:r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9D5F2-1C5B-00A9-895E-B8616FBB9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5" r="205" b="13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92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CE855C-B8B2-E5D2-3A16-22EC76FB9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641"/>
            <a:ext cx="12192000" cy="6307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1B45DA-624F-2FAF-8BEB-A8A45C2C7AE9}"/>
              </a:ext>
            </a:extLst>
          </p:cNvPr>
          <p:cNvSpPr txBox="1"/>
          <p:nvPr/>
        </p:nvSpPr>
        <p:spPr>
          <a:xfrm flipH="1">
            <a:off x="4302896" y="3585068"/>
            <a:ext cx="4740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VOTE YES!!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4CF78-58A9-C14B-AC55-48CBA36BFE65}"/>
              </a:ext>
            </a:extLst>
          </p:cNvPr>
          <p:cNvSpPr txBox="1"/>
          <p:nvPr/>
        </p:nvSpPr>
        <p:spPr>
          <a:xfrm rot="10800000" flipV="1">
            <a:off x="4093039" y="27421"/>
            <a:ext cx="400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FLIP THE BALLOT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69BDAEE-AC9B-624A-816D-DC6C23B66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r="1402"/>
          <a:stretch/>
        </p:blipFill>
        <p:spPr>
          <a:xfrm>
            <a:off x="0" y="3585068"/>
            <a:ext cx="12192000" cy="32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8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EC49C-2468-80C6-B481-F91D42A4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41459-1E68-1C6F-D830-7F26BE78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WE THE CHARTER COMMITTEE CAME TOGETHER UNDER THE APPOINTMENT OF MAYOR AUSTIN TYLEC IN 2022.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WE ARE A NON-PARTISAN GROUP OF DEMOCRATS, REPUBLICANS, WORKING FAMILIES, AND NON-PARTY AFFILIATIONS. MANY OF US SERVED ON PRIOR ADMINISTRATION’S CHARTER COMMITTEES.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AS VOLUNTEERS, WE WORKED TO RECOMMEND REFINEMENTS OF THE CITY CHARTER TO BEST REPRESENT THE RESIDENTS OF NORTH TONAWANDA.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THE RECOMMENDATIONS WERE FILED WITH THE BOARD OF ELECTIONS, GIVING RESIDENTS THE POWER TO VOTE YES OR NO ON NOVEMBER 7, 2023.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8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AE933-4EE6-4B4A-B06B-04B8AB00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4" y="651932"/>
            <a:ext cx="3953355" cy="5545667"/>
          </a:xfrm>
        </p:spPr>
        <p:txBody>
          <a:bodyPr anchor="ctr">
            <a:noAutofit/>
          </a:bodyPr>
          <a:lstStyle/>
          <a:p>
            <a:pPr algn="ctr"/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 Charter Committee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45ECC-FE6F-62F3-E03A-18BD238CE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630" y="84405"/>
            <a:ext cx="5511296" cy="668071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FFFFFF"/>
                </a:solidFill>
              </a:rPr>
              <a:t>Alter a form of government so it is better aligned with the preference of the citizens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b="1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FFFFFF"/>
                </a:solidFill>
              </a:rPr>
              <a:t>Increase options available to government leaders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b="1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FFFFFF"/>
                </a:solidFill>
              </a:rPr>
              <a:t>Clarify ambiguity or confusion caused by existing charter language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FFFFFF"/>
                </a:solidFill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FFFFFF"/>
                </a:solidFill>
              </a:rPr>
              <a:t>Redistribute powers among elected and appointed officials and governing bodies, as well as between city officials and citizens 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b="1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FFFFFF"/>
                </a:solidFill>
              </a:rPr>
              <a:t>Set the stage for government leaders to achieve desired changes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b="1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FFFFFF"/>
                </a:solidFill>
              </a:rPr>
              <a:t>Convert elected governmental positions to appointed positions or vice versa</a:t>
            </a:r>
          </a:p>
        </p:txBody>
      </p:sp>
    </p:spTree>
    <p:extLst>
      <p:ext uri="{BB962C8B-B14F-4D97-AF65-F5344CB8AC3E}">
        <p14:creationId xmlns:p14="http://schemas.microsoft.com/office/powerpoint/2010/main" val="3478301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4F24CA9-22D2-A902-C1B6-79D4B9BE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4" y="1934135"/>
            <a:ext cx="4512989" cy="222773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YOU HAVE THE POWER TO CHANGE NT’S FUTURE FOR THE BETTER!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E5D9C-C5EF-4634-8A80-6F9652355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A white square with green and blue text&#10;&#10;Description automatically generated">
            <a:extLst>
              <a:ext uri="{FF2B5EF4-FFF2-40B4-BE49-F238E27FC236}">
                <a16:creationId xmlns:a16="http://schemas.microsoft.com/office/drawing/2014/main" id="{30E50150-7122-8448-80F3-3AAEB54FF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12721" r="12593" b="12604"/>
          <a:stretch/>
        </p:blipFill>
        <p:spPr>
          <a:xfrm>
            <a:off x="246172" y="1013664"/>
            <a:ext cx="4523891" cy="44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6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B1D3-DCF9-F4DF-BF73-AE57C22D5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24" y="1646371"/>
            <a:ext cx="8854633" cy="15822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chemeClr val="tx1"/>
                </a:solidFill>
                <a:cs typeface="Calibri"/>
              </a:rPr>
              <a:t>SHALL THE POSITION OF THE CITY CLERK-TREASURER BE SEPARATED INTO TWO POSITIONS, WITH THE CITY CLERK ELECTED, AND THE TREASURER APPOINTED BY THE MAYOR FOLLOWING CONSULTATION WITH THE COMMON COUNCIL?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B3AF0-5C91-667E-CE0A-71B3B40DFDF7}"/>
              </a:ext>
            </a:extLst>
          </p:cNvPr>
          <p:cNvSpPr txBox="1"/>
          <p:nvPr/>
        </p:nvSpPr>
        <p:spPr>
          <a:xfrm>
            <a:off x="583024" y="3229088"/>
            <a:ext cx="5301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Professional Management of Tax Dollars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Separate Skill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Combined in 2008 in an Effort to Save the City Money – It Did Not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Treasurer Will Have Civil Service 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Not Add Cost To Tax Payers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3E4EF-DF86-8A47-9FDB-172F14803138}"/>
              </a:ext>
            </a:extLst>
          </p:cNvPr>
          <p:cNvSpPr txBox="1"/>
          <p:nvPr/>
        </p:nvSpPr>
        <p:spPr>
          <a:xfrm>
            <a:off x="583024" y="584291"/>
            <a:ext cx="8854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+mj-lt"/>
              </a:rPr>
              <a:t>S</a:t>
            </a:r>
            <a:r>
              <a:rPr lang="en-US" sz="4000" dirty="0">
                <a:latin typeface="+mj-lt"/>
              </a:rPr>
              <a:t>eparate Clerk/Treasurer</a:t>
            </a:r>
          </a:p>
        </p:txBody>
      </p:sp>
      <p:pic>
        <p:nvPicPr>
          <p:cNvPr id="7" name="Picture 6" descr="A person's hands over money&#10;&#10;Description automatically generated">
            <a:extLst>
              <a:ext uri="{FF2B5EF4-FFF2-40B4-BE49-F238E27FC236}">
                <a16:creationId xmlns:a16="http://schemas.microsoft.com/office/drawing/2014/main" id="{4150FEDC-8D2F-3D45-B5DD-57DAC55A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7" b="16307"/>
          <a:stretch/>
        </p:blipFill>
        <p:spPr>
          <a:xfrm>
            <a:off x="6307773" y="3228586"/>
            <a:ext cx="3011629" cy="198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2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4F23AF0-C2DB-8F0E-508B-FB5C7DAA7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82" y="1573354"/>
            <a:ext cx="5054665" cy="13138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200" b="1" i="1" dirty="0">
                <a:solidFill>
                  <a:schemeClr val="tx1"/>
                </a:solidFill>
                <a:cs typeface="Calibri"/>
              </a:rPr>
              <a:t>SHALL THE CITY ATTORNEY BE APPOINTED BY THE MAYOR FOLLOWING CONSULTATION WITH THE COMMON COUNCIL?</a:t>
            </a:r>
          </a:p>
          <a:p>
            <a:pPr marL="0" indent="0">
              <a:buNone/>
            </a:pPr>
            <a:endParaRPr lang="en-US" sz="2200" dirty="0">
              <a:cs typeface="Calibri"/>
            </a:endParaRPr>
          </a:p>
        </p:txBody>
      </p:sp>
      <p:pic>
        <p:nvPicPr>
          <p:cNvPr id="31" name="Picture 30" descr="A gavel and a gavel on a legal document&#10;&#10;Description automatically generated">
            <a:extLst>
              <a:ext uri="{FF2B5EF4-FFF2-40B4-BE49-F238E27FC236}">
                <a16:creationId xmlns:a16="http://schemas.microsoft.com/office/drawing/2014/main" id="{8B99DFFF-8213-EDC5-CA9E-A79A20CF9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300" r="27747" b="-1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4EB78D0-46EE-ED04-4D31-9B95F01E2E74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7A149-E093-6A73-D419-FC4203B11F84}"/>
              </a:ext>
            </a:extLst>
          </p:cNvPr>
          <p:cNvSpPr txBox="1"/>
          <p:nvPr/>
        </p:nvSpPr>
        <p:spPr>
          <a:xfrm>
            <a:off x="575682" y="3207431"/>
            <a:ext cx="4637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2 Cities in the Entire State of New York Have Elected City Attorneys. All Others Have Appointed Counsel To Avoid Conflicts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Recommended by Previous City Attorney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Tonawanda Changed to an Appointed Attorney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77F5A9-9DC5-5F4F-BE6D-B607CD9AEDBA}"/>
              </a:ext>
            </a:extLst>
          </p:cNvPr>
          <p:cNvSpPr txBox="1"/>
          <p:nvPr/>
        </p:nvSpPr>
        <p:spPr>
          <a:xfrm>
            <a:off x="575682" y="545231"/>
            <a:ext cx="496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A</a:t>
            </a:r>
            <a:r>
              <a:rPr lang="en-US" sz="4000" dirty="0"/>
              <a:t>ppointed Attorney</a:t>
            </a:r>
          </a:p>
        </p:txBody>
      </p:sp>
    </p:spTree>
    <p:extLst>
      <p:ext uri="{BB962C8B-B14F-4D97-AF65-F5344CB8AC3E}">
        <p14:creationId xmlns:p14="http://schemas.microsoft.com/office/powerpoint/2010/main" val="417257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2D1C0-CAD1-A334-724D-91329C46D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68" y="1285906"/>
            <a:ext cx="4745801" cy="35522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69264">
              <a:spcBef>
                <a:spcPts val="1060"/>
              </a:spcBef>
              <a:buNone/>
            </a:pPr>
            <a:r>
              <a:rPr lang="en-US" sz="2120" b="1" i="1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SHALL THE </a:t>
            </a:r>
            <a:r>
              <a:rPr lang="en-US" sz="2120" b="1" i="1" dirty="0">
                <a:solidFill>
                  <a:schemeClr val="tx1"/>
                </a:solidFill>
                <a:cs typeface="Calibri"/>
              </a:rPr>
              <a:t>VACANCIES OF AN ELECTED OFFICIAL WHOSE TERM HAS SIX (6) MONTHS OR GREATER BE FILLED BY SPECIAL ELECTIONS, WITH VACANCIES </a:t>
            </a:r>
            <a:r>
              <a:rPr lang="en-US" sz="2120" b="1" i="1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OF ELECTED OFFICIALS HAVING FEWER THAN 6 MONTHS REMAINING STAY VACANT UNTIL THE NEXT REGULARLY SCHEDULED ELECTION</a:t>
            </a:r>
            <a:r>
              <a:rPr lang="en-US" sz="2120" b="1" i="1" dirty="0">
                <a:solidFill>
                  <a:schemeClr val="tx1"/>
                </a:solidFill>
                <a:cs typeface="Calibri"/>
              </a:rPr>
              <a:t>?</a:t>
            </a:r>
            <a:endParaRPr lang="en-US" sz="2000" b="1" i="1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F7BFD-7D2D-D784-AC30-BBCA6CFFB84C}"/>
              </a:ext>
            </a:extLst>
          </p:cNvPr>
          <p:cNvSpPr txBox="1"/>
          <p:nvPr/>
        </p:nvSpPr>
        <p:spPr>
          <a:xfrm>
            <a:off x="596768" y="4813718"/>
            <a:ext cx="474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846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Allocates Power to the People</a:t>
            </a:r>
          </a:p>
        </p:txBody>
      </p:sp>
      <p:pic>
        <p:nvPicPr>
          <p:cNvPr id="11" name="Picture 10" descr="A statue of liberty with a flag&#10;&#10;Description automatically generated">
            <a:extLst>
              <a:ext uri="{FF2B5EF4-FFF2-40B4-BE49-F238E27FC236}">
                <a16:creationId xmlns:a16="http://schemas.microsoft.com/office/drawing/2014/main" id="{D07691D0-3C53-0755-51E3-AF13957F6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52135" y="1086203"/>
            <a:ext cx="3944059" cy="34189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F80ED4-BBDF-2982-CD44-54E9A2FB2B14}"/>
              </a:ext>
            </a:extLst>
          </p:cNvPr>
          <p:cNvSpPr txBox="1"/>
          <p:nvPr/>
        </p:nvSpPr>
        <p:spPr>
          <a:xfrm>
            <a:off x="596768" y="5402817"/>
            <a:ext cx="8278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Last </a:t>
            </a:r>
            <a:r>
              <a:rPr lang="en-US" sz="2400" b="1" dirty="0"/>
              <a:t>20</a:t>
            </a:r>
            <a:r>
              <a:rPr lang="en-US" sz="2400" dirty="0"/>
              <a:t> Years,</a:t>
            </a:r>
            <a:r>
              <a:rPr lang="en-US" sz="2400" b="1" dirty="0"/>
              <a:t>16</a:t>
            </a:r>
            <a:r>
              <a:rPr lang="en-US" sz="2400" dirty="0"/>
              <a:t> Vacated Elected Positions Have Been Appointed By the Council, Rather than Elected by the Voters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DAFAFF-A0EA-4044-A9B4-D3F42AEE5F3E}"/>
              </a:ext>
            </a:extLst>
          </p:cNvPr>
          <p:cNvSpPr txBox="1"/>
          <p:nvPr/>
        </p:nvSpPr>
        <p:spPr>
          <a:xfrm>
            <a:off x="596768" y="578020"/>
            <a:ext cx="4309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V</a:t>
            </a:r>
            <a:r>
              <a:rPr lang="en-US" sz="4000" dirty="0"/>
              <a:t>acancy Elections</a:t>
            </a:r>
          </a:p>
        </p:txBody>
      </p:sp>
    </p:spTree>
    <p:extLst>
      <p:ext uri="{BB962C8B-B14F-4D97-AF65-F5344CB8AC3E}">
        <p14:creationId xmlns:p14="http://schemas.microsoft.com/office/powerpoint/2010/main" val="158834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D4E1-561D-88BA-2C39-D8FC95B3E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985" y="1646529"/>
            <a:ext cx="5615349" cy="107805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 sz="24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SHALL CITY BUDGETARY DEADLINES REVERT TO THE CITY CHARTER OF 1998?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41C48-7073-5552-B8A1-5782EB3D57D8}"/>
              </a:ext>
            </a:extLst>
          </p:cNvPr>
          <p:cNvSpPr txBox="1"/>
          <p:nvPr/>
        </p:nvSpPr>
        <p:spPr>
          <a:xfrm>
            <a:off x="4205985" y="2724583"/>
            <a:ext cx="4768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Proposed City Budget Submission Deadline Will Revert Back To August 1, from the Current Date of October 1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 BEFORE Election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Gives YOU, The Resident The Financial Information You Need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Planning For The Residents And The City</a:t>
            </a:r>
          </a:p>
          <a:p>
            <a:endParaRPr lang="en-US" dirty="0"/>
          </a:p>
        </p:txBody>
      </p:sp>
      <p:pic>
        <p:nvPicPr>
          <p:cNvPr id="13" name="Picture 12" descr="A calculator with a screen on it&#10;&#10;Description automatically generated">
            <a:extLst>
              <a:ext uri="{FF2B5EF4-FFF2-40B4-BE49-F238E27FC236}">
                <a16:creationId xmlns:a16="http://schemas.microsoft.com/office/drawing/2014/main" id="{8D7B7AEB-B86D-EBCF-780E-10C79D846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9342" y="1646529"/>
            <a:ext cx="3048000" cy="3786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97FF38-0AAF-6647-A618-13AB3C464309}"/>
              </a:ext>
            </a:extLst>
          </p:cNvPr>
          <p:cNvSpPr txBox="1"/>
          <p:nvPr/>
        </p:nvSpPr>
        <p:spPr>
          <a:xfrm>
            <a:off x="597742" y="541808"/>
            <a:ext cx="545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E</a:t>
            </a:r>
            <a:r>
              <a:rPr lang="en-US" sz="4000" dirty="0"/>
              <a:t>arly Budgeting</a:t>
            </a:r>
          </a:p>
        </p:txBody>
      </p:sp>
    </p:spTree>
    <p:extLst>
      <p:ext uri="{BB962C8B-B14F-4D97-AF65-F5344CB8AC3E}">
        <p14:creationId xmlns:p14="http://schemas.microsoft.com/office/powerpoint/2010/main" val="119844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erson standing next to a box&#10;&#10;Description automatically generated">
            <a:extLst>
              <a:ext uri="{FF2B5EF4-FFF2-40B4-BE49-F238E27FC236}">
                <a16:creationId xmlns:a16="http://schemas.microsoft.com/office/drawing/2014/main" id="{26D80407-01FC-684E-B09B-EBF82B9AC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9919" b="16667"/>
          <a:stretch/>
        </p:blipFill>
        <p:spPr>
          <a:xfrm>
            <a:off x="3502854" y="3683815"/>
            <a:ext cx="3995226" cy="2667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A ballot box with a red card&#10;&#10;Description automatically generated">
            <a:extLst>
              <a:ext uri="{FF2B5EF4-FFF2-40B4-BE49-F238E27FC236}">
                <a16:creationId xmlns:a16="http://schemas.microsoft.com/office/drawing/2014/main" id="{02B4CC18-9540-B743-AED1-8F7634A73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5" t="19826" r="30116" b="27368"/>
          <a:stretch/>
        </p:blipFill>
        <p:spPr>
          <a:xfrm flipH="1">
            <a:off x="212017" y="92807"/>
            <a:ext cx="1469513" cy="175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88EDB6-584F-0E93-0DCC-75C1520BD0D3}"/>
              </a:ext>
            </a:extLst>
          </p:cNvPr>
          <p:cNvSpPr/>
          <p:nvPr/>
        </p:nvSpPr>
        <p:spPr>
          <a:xfrm>
            <a:off x="1434010" y="1850747"/>
            <a:ext cx="81329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Flip The Ballot!</a:t>
            </a:r>
          </a:p>
        </p:txBody>
      </p:sp>
    </p:spTree>
    <p:extLst>
      <p:ext uri="{BB962C8B-B14F-4D97-AF65-F5344CB8AC3E}">
        <p14:creationId xmlns:p14="http://schemas.microsoft.com/office/powerpoint/2010/main" val="42900638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5930</TotalTime>
  <Words>513</Words>
  <Application>Microsoft Macintosh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North Tonawanda Charter Committee</vt:lpstr>
      <vt:lpstr>Who We Are</vt:lpstr>
      <vt:lpstr>What A Charter Committee Can Do</vt:lpstr>
      <vt:lpstr>YOU HAVE THE POWER TO CHANGE NT’S FUTURE FOR THE BETTER!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Tonawanda  Charter</dc:title>
  <dc:creator>darlene bolsover</dc:creator>
  <cp:lastModifiedBy>Samantha Noelle DalPorto</cp:lastModifiedBy>
  <cp:revision>185</cp:revision>
  <dcterms:created xsi:type="dcterms:W3CDTF">2023-06-09T20:42:54Z</dcterms:created>
  <dcterms:modified xsi:type="dcterms:W3CDTF">2023-10-13T17:59:26Z</dcterms:modified>
</cp:coreProperties>
</file>